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1" r:id="rId6"/>
    <p:sldId id="259" r:id="rId7"/>
    <p:sldId id="272" r:id="rId8"/>
    <p:sldId id="273" r:id="rId9"/>
    <p:sldId id="260" r:id="rId10"/>
    <p:sldId id="263" r:id="rId11"/>
    <p:sldId id="275" r:id="rId12"/>
    <p:sldId id="265" r:id="rId13"/>
    <p:sldId id="264" r:id="rId14"/>
    <p:sldId id="266" r:id="rId15"/>
    <p:sldId id="267" r:id="rId16"/>
    <p:sldId id="268" r:id="rId17"/>
    <p:sldId id="276" r:id="rId18"/>
    <p:sldId id="269" r:id="rId19"/>
    <p:sldId id="274" r:id="rId20"/>
    <p:sldId id="277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692"/>
  </p:normalViewPr>
  <p:slideViewPr>
    <p:cSldViewPr snapToGrid="0" snapToObjects="1" showGuides="1">
      <p:cViewPr varScale="1">
        <p:scale>
          <a:sx n="78" d="100"/>
          <a:sy n="78" d="100"/>
        </p:scale>
        <p:origin x="60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54E4-03E0-CE4E-AB67-920F3E6FB46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B3265-314D-384A-885B-28F3792A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from the 1987 Secker and Warburg edition of Ondaatje’s novel.  The jacket</a:t>
            </a:r>
            <a:r>
              <a:rPr lang="en-GB" baseline="0" dirty="0"/>
              <a:t> illustration is Hull </a:t>
            </a:r>
            <a:r>
              <a:rPr lang="en-GB" baseline="0" dirty="0" err="1"/>
              <a:t>Rivetting</a:t>
            </a:r>
            <a:r>
              <a:rPr lang="en-GB" baseline="0" dirty="0"/>
              <a:t> by Frederick B. Taylor, owned by the National Museums of Canada.</a:t>
            </a:r>
          </a:p>
          <a:p>
            <a:r>
              <a:rPr lang="en-GB" baseline="0" dirty="0"/>
              <a:t>Refer back to Stella's osmosis model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3265-314D-384A-885B-28F3792A7A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Connections</a:t>
            </a:r>
            <a:r>
              <a:rPr lang="en-GB" baseline="0" dirty="0"/>
              <a:t> to other webinars in the series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3265-314D-384A-885B-28F3792A7A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3265-314D-384A-885B-28F3792A7A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0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difference does the name make?  And</a:t>
            </a:r>
            <a:r>
              <a:rPr lang="en-GB" baseline="0" dirty="0"/>
              <a:t> what about the student partnership agreement, if you have one?  Constraints and requirements?  Does compulsion make a difference?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3265-314D-384A-885B-28F3792A7A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Barriers</a:t>
            </a:r>
            <a:r>
              <a:rPr lang="en-GB" baseline="0" dirty="0"/>
              <a:t> to engagement from staff and students? </a:t>
            </a:r>
            <a:r>
              <a:rPr lang="en-GB" dirty="0"/>
              <a:t>Resistance to engagement (from staff and students)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3265-314D-384A-885B-28F3792A7A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evaluation</a:t>
            </a:r>
            <a:r>
              <a:rPr lang="en-GB" baseline="0" dirty="0"/>
              <a:t> (evaluating students and evaluating staff); affect and emotion, teaching and enjoyment -- what are the differences here between the traditional teacher and the student as partners model where you also have 'self-directed groups'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3265-314D-384A-885B-28F3792A7A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owned</a:t>
            </a:r>
            <a:r>
              <a:rPr lang="en-GB" baseline="0" dirty="0"/>
              <a:t> by the Toronto Archives.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3265-314D-384A-885B-28F3792A7A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6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B3265-314D-384A-885B-28F3792A7A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89" y="2745839"/>
            <a:ext cx="10556422" cy="57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2188"/>
            <a:ext cx="9144000" cy="5699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33194-CADE-0447-9D20-F33C386C8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77DC2-A81C-5346-A43F-19DEB77D2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84171"/>
            <a:ext cx="1926593" cy="6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901399"/>
            <a:ext cx="10515600" cy="6350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712239"/>
            <a:ext cx="10515600" cy="347283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43" y="3162925"/>
            <a:ext cx="10515600" cy="5921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743" y="375503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775" y="283475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28675" y="5915771"/>
            <a:ext cx="12138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[Insert institution logo]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75" y="605492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916264" y="5963477"/>
            <a:ext cx="8348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document has been produced and published by [institution name] based on content provided by the Quality Assurance Agency for Higher Education (QAA). As such, this document may contain content that is not wholly endorsed by QAA.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omp6-lfftqtw/do-students-at-university-have-the-freedom-to-lear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aise-network.com/events/conference-2019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.austen@shu.ac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://www.blogs.shu.ac.uk/ste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593" y="3053283"/>
            <a:ext cx="9780814" cy="784199"/>
          </a:xfrm>
        </p:spPr>
        <p:txBody>
          <a:bodyPr>
            <a:noAutofit/>
          </a:bodyPr>
          <a:lstStyle/>
          <a:p>
            <a:r>
              <a:rPr lang="en-GB" dirty="0"/>
              <a:t>Evidence for Enhancement:</a:t>
            </a:r>
            <a:br>
              <a:rPr lang="en-GB" dirty="0"/>
            </a:br>
            <a:r>
              <a:rPr lang="en-GB" sz="3000" b="0" dirty="0">
                <a:latin typeface="Arial" panose="020B0604020202020204" pitchFamily="34" charset="0"/>
                <a:cs typeface="Arial" panose="020B0604020202020204" pitchFamily="34" charset="0"/>
              </a:rPr>
              <a:t>Improving the Student Experience</a:t>
            </a:r>
            <a:endParaRPr lang="en-US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7809"/>
            <a:ext cx="9144000" cy="569911"/>
          </a:xfrm>
        </p:spPr>
        <p:txBody>
          <a:bodyPr/>
          <a:lstStyle/>
          <a:p>
            <a:r>
              <a:rPr lang="en-GB" dirty="0"/>
              <a:t>18th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Against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712239"/>
            <a:ext cx="5799365" cy="34728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Macfarlane argues that the requirement to demonstrate ‘engagement’ can be at odds with the ideal of university as a place where students are free to develop their critical thinking and their resistance (Macfarlane 2018).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16" y="1536492"/>
            <a:ext cx="4372585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Researching, Advancing and Inspiring Student Engagement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Anniversary Conference, Newcastle University, 4-6</a:t>
            </a:r>
            <a:r>
              <a:rPr lang="en-GB" baseline="30000" dirty="0"/>
              <a:t>th</a:t>
            </a:r>
            <a:r>
              <a:rPr lang="en-GB" dirty="0"/>
              <a:t> September 2019</a:t>
            </a:r>
          </a:p>
          <a:p>
            <a:pPr marL="0" indent="0">
              <a:buNone/>
            </a:pPr>
            <a:r>
              <a:rPr lang="en-GB" dirty="0"/>
              <a:t>Conference theme: ‘exploring the impact of student engagement’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Organisations and journals supporting student engagement and partnership work: Lucy Mercer-</a:t>
            </a:r>
            <a:r>
              <a:rPr lang="en-GB" dirty="0" err="1"/>
              <a:t>Mapstone</a:t>
            </a:r>
            <a:r>
              <a:rPr lang="en-GB" dirty="0"/>
              <a:t> et al:  A Systematic Literature Review of Students as Partners in Higher Education</a:t>
            </a:r>
          </a:p>
        </p:txBody>
      </p:sp>
      <p:pic>
        <p:nvPicPr>
          <p:cNvPr id="1026" name="Picture 2" descr="N:\SLSStaff\LTI\Student Experience Team\STEER\RAISE conference\RAISE official docs\RAISE LOGO PNG 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8" y="901399"/>
            <a:ext cx="2742857" cy="4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2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Student Peer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Students in groups</a:t>
            </a:r>
          </a:p>
          <a:p>
            <a:r>
              <a:rPr lang="en-GB" dirty="0"/>
              <a:t>The importance of paid training</a:t>
            </a:r>
          </a:p>
          <a:p>
            <a:r>
              <a:rPr lang="en-GB" dirty="0"/>
              <a:t>Mutual support and the WhatsApp generation</a:t>
            </a:r>
          </a:p>
          <a:p>
            <a:r>
              <a:rPr lang="en-GB" dirty="0"/>
              <a:t>Trusting them to do their own thing</a:t>
            </a:r>
          </a:p>
          <a:p>
            <a:r>
              <a:rPr lang="en-GB" dirty="0"/>
              <a:t>Google form for hours and self-reflection</a:t>
            </a:r>
          </a:p>
          <a:p>
            <a:r>
              <a:rPr lang="en-GB" dirty="0"/>
              <a:t>Mentoring relationships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98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Slow Professor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712239"/>
            <a:ext cx="6446104" cy="3472834"/>
          </a:xfrm>
        </p:spPr>
        <p:txBody>
          <a:bodyPr/>
          <a:lstStyle/>
          <a:p>
            <a:r>
              <a:rPr lang="en-GB" dirty="0"/>
              <a:t>Teaching and relationships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Pedagogy and pleasure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'emotional investment and expression may be seen as a risky strategy' (Quinlan 2016, p.104)</a:t>
            </a:r>
          </a:p>
          <a:p>
            <a:r>
              <a:rPr lang="en-GB" dirty="0"/>
              <a:t>Economy and exchange: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students and staff teaching and learning together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gathering around the subject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Kathleen Quinlan (2016): 'creating self-directed learning groups is particularly important' -- but also it's hard to measure the success of a group if we are not part of it.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6" y="1218945"/>
            <a:ext cx="2567839" cy="41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Representations of Teaching and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you have a favourite role model or favourite representation of teaching from fiction or popular culture?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84" y="2684287"/>
            <a:ext cx="2349234" cy="357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23" y="3012141"/>
            <a:ext cx="1987899" cy="30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csjlb\AppData\Local\Microsoft\Windows\Temporary Internet Files\Content.Outlook\9OQN7Z8E\Ima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54" y="3012141"/>
            <a:ext cx="2761231" cy="30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what?</a:t>
            </a:r>
          </a:p>
          <a:p>
            <a:r>
              <a:rPr lang="en-GB" dirty="0"/>
              <a:t>(Thinking and conversation)</a:t>
            </a:r>
          </a:p>
          <a:p>
            <a:r>
              <a:rPr lang="en-GB" dirty="0"/>
              <a:t>(And reading)</a:t>
            </a:r>
          </a:p>
        </p:txBody>
      </p:sp>
    </p:spTree>
    <p:extLst>
      <p:ext uri="{BB962C8B-B14F-4D97-AF65-F5344CB8AC3E}">
        <p14:creationId xmlns:p14="http://schemas.microsoft.com/office/powerpoint/2010/main" val="139876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C2E2-2F6A-AE40-BDEE-EDE9E499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Michael Ondaatje, </a:t>
            </a:r>
            <a:r>
              <a:rPr lang="en-GB" i="1" dirty="0"/>
              <a:t>In The Skin of a Lion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388F-E1A4-8D4D-9DF0-399581B5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78" y="2207741"/>
            <a:ext cx="4734330" cy="29773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‘Only the best art can order the chaotic tumble of events.  Only the best can realign chaos to suggest both the chaos and order it will become’ (p.146).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97" y="1924594"/>
            <a:ext cx="4919758" cy="39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sz="1600" dirty="0"/>
              <a:t>Berg, Maggie and </a:t>
            </a:r>
            <a:r>
              <a:rPr lang="en-GB" sz="1600" dirty="0" err="1"/>
              <a:t>Seeber</a:t>
            </a:r>
            <a:r>
              <a:rPr lang="en-GB" sz="1600" dirty="0"/>
              <a:t>, Barbara (2016) </a:t>
            </a:r>
            <a:r>
              <a:rPr lang="en-GB" sz="1600" i="1" dirty="0"/>
              <a:t>The Slow Professor</a:t>
            </a:r>
            <a:r>
              <a:rPr lang="en-GB" sz="1600" dirty="0"/>
              <a:t>.  Toronto: University of Toronto Press. </a:t>
            </a:r>
          </a:p>
          <a:p>
            <a:pPr fontAlgn="base"/>
            <a:r>
              <a:rPr lang="en-GB" sz="1600" dirty="0" err="1"/>
              <a:t>LeBihan</a:t>
            </a:r>
            <a:r>
              <a:rPr lang="en-GB" sz="1600" dirty="0"/>
              <a:t>, Jill, Hughes, Christina and Taylor, Carol A. (2018) The Teaching Excellence Framework: Quality, Equality and Student Engagement in English Higher Education, in Jaimie Hoffman, Patrick </a:t>
            </a:r>
            <a:r>
              <a:rPr lang="en-GB" sz="1600" dirty="0" err="1"/>
              <a:t>Blessinger</a:t>
            </a:r>
            <a:r>
              <a:rPr lang="en-GB" sz="1600" dirty="0"/>
              <a:t>, </a:t>
            </a:r>
            <a:r>
              <a:rPr lang="en-GB" sz="1600" dirty="0" err="1"/>
              <a:t>Mandla</a:t>
            </a:r>
            <a:r>
              <a:rPr lang="en-GB" sz="1600" dirty="0"/>
              <a:t> </a:t>
            </a:r>
            <a:r>
              <a:rPr lang="en-GB" sz="1600" dirty="0" err="1"/>
              <a:t>Makhanya</a:t>
            </a:r>
            <a:r>
              <a:rPr lang="en-GB" sz="1600" dirty="0"/>
              <a:t>, (</a:t>
            </a:r>
            <a:r>
              <a:rPr lang="en-GB" sz="1600" dirty="0" err="1"/>
              <a:t>eds</a:t>
            </a:r>
            <a:r>
              <a:rPr lang="en-GB" sz="1600" dirty="0"/>
              <a:t>) </a:t>
            </a:r>
            <a:r>
              <a:rPr lang="en-GB" sz="1600" i="1" dirty="0"/>
              <a:t>Contexts for Diversity and Gender Identities in Higher Education: International Perspectives on Equity and Inclusion (Innovations in Higher Education Teaching and Learning, Volume 12) </a:t>
            </a:r>
            <a:r>
              <a:rPr lang="en-GB" sz="1600" dirty="0"/>
              <a:t>Emerald Publishing Limited, pp.141 - 154 </a:t>
            </a:r>
          </a:p>
          <a:p>
            <a:pPr fontAlgn="base"/>
            <a:r>
              <a:rPr lang="en-GB" sz="1600" dirty="0" err="1"/>
              <a:t>LeBihan</a:t>
            </a:r>
            <a:r>
              <a:rPr lang="en-GB" sz="1600" dirty="0"/>
              <a:t>, Jill, Lowe, Tom and Marie, Jenny (forthcoming) Considerations of the challenges, conflicts and competitions when expanding student-staff partnerships across an institution: Perspectives from three UK Universities.  </a:t>
            </a:r>
            <a:r>
              <a:rPr lang="en-GB" sz="1600" i="1" dirty="0"/>
              <a:t>Journal of Learning and Teaching in Higher Education</a:t>
            </a:r>
            <a:r>
              <a:rPr lang="en-GB" sz="1600" dirty="0"/>
              <a:t>. </a:t>
            </a:r>
          </a:p>
          <a:p>
            <a:pPr fontAlgn="base"/>
            <a:r>
              <a:rPr lang="en-GB" sz="1600" dirty="0"/>
              <a:t>Macfarlane, Bruce (2018) Student academic freedom: do students at university have freedom to learn.  Prezi 2018.  https://prezi.com/omp6-lfftqtw/do-students-at-university-have-the-freedom-to-learn/ </a:t>
            </a:r>
          </a:p>
          <a:p>
            <a:pPr fontAlgn="base"/>
            <a:r>
              <a:rPr lang="en-GB" sz="1600" dirty="0"/>
              <a:t>Mercer-</a:t>
            </a:r>
            <a:r>
              <a:rPr lang="en-GB" sz="1600" dirty="0" err="1"/>
              <a:t>Mapstone</a:t>
            </a:r>
            <a:r>
              <a:rPr lang="en-GB" sz="1600" dirty="0"/>
              <a:t>, Lucy et al (2017) A systematic literature review of students as partners in higher education.  </a:t>
            </a:r>
            <a:r>
              <a:rPr lang="en-GB" sz="1600" i="1" dirty="0"/>
              <a:t>International Journal for Students as Partners</a:t>
            </a:r>
            <a:r>
              <a:rPr lang="en-GB" sz="1600" dirty="0"/>
              <a:t>, Vol.1, Issue 1. </a:t>
            </a:r>
          </a:p>
          <a:p>
            <a:pPr fontAlgn="base"/>
            <a:r>
              <a:rPr lang="en-GB" sz="1600" dirty="0"/>
              <a:t>Ondaatje, Michael (1987) </a:t>
            </a:r>
            <a:r>
              <a:rPr lang="en-GB" sz="1600" i="1" dirty="0"/>
              <a:t>In the Skin of a Lion</a:t>
            </a:r>
            <a:r>
              <a:rPr lang="en-GB" sz="1600" dirty="0"/>
              <a:t>.  London: Secker and Warburg. </a:t>
            </a:r>
          </a:p>
          <a:p>
            <a:pPr fontAlgn="base"/>
            <a:r>
              <a:rPr lang="en-GB" sz="1600" dirty="0"/>
              <a:t>Quinlan, Kathleen M. (2016) How emotion matters in four key relationships in teaching and learning in higher education.  </a:t>
            </a:r>
            <a:r>
              <a:rPr lang="en-GB" sz="1600" i="1" dirty="0"/>
              <a:t>College Teaching</a:t>
            </a:r>
            <a:r>
              <a:rPr lang="en-GB" sz="1600" dirty="0"/>
              <a:t>, 64:3, p.101-111. DOI: 10.1080/87567555.2015.1088818 </a:t>
            </a:r>
          </a:p>
          <a:p>
            <a:pPr marL="0" indent="0" fontAlgn="base">
              <a:buNone/>
            </a:pP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1846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/>
              <a:t>Evidence for Enhancement:</a:t>
            </a:r>
            <a:br>
              <a:rPr lang="en-GB" sz="2400" dirty="0"/>
            </a:b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working alongside students in an evidence-critical environment</a:t>
            </a:r>
            <a:br>
              <a:rPr lang="en-GB" sz="2400" b="0" dirty="0">
                <a:solidFill>
                  <a:srgbClr val="0075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0" dirty="0">
                <a:solidFill>
                  <a:srgbClr val="0075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44546A">
                    <a:lumMod val="75000"/>
                  </a:srgbClr>
                </a:solidFill>
                <a:cs typeface="Arial" panose="020B0604020202020204" pitchFamily="34" charset="0"/>
              </a:rPr>
              <a:t>j.lebihan</a:t>
            </a:r>
            <a:r>
              <a:rPr lang="en-GB" sz="2000" dirty="0">
                <a:solidFill>
                  <a:srgbClr val="44546A">
                    <a:lumMod val="75000"/>
                  </a:srgbClr>
                </a:solidFill>
                <a:hlinkClick r:id="rId3"/>
              </a:rPr>
              <a:t>@shu.ac.uk</a:t>
            </a:r>
            <a:br>
              <a:rPr lang="en-GB" sz="2000" dirty="0">
                <a:solidFill>
                  <a:srgbClr val="44546A">
                    <a:lumMod val="75000"/>
                  </a:srgbClr>
                </a:solidFill>
              </a:rPr>
            </a:br>
            <a:r>
              <a:rPr lang="en-GB" sz="2000" dirty="0">
                <a:solidFill>
                  <a:srgbClr val="660033"/>
                </a:solidFill>
              </a:rPr>
              <a:t>@drlb66</a:t>
            </a:r>
            <a:br>
              <a:rPr lang="en-GB" sz="2000" dirty="0">
                <a:solidFill>
                  <a:srgbClr val="660033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  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  <a:hlinkClick r:id="rId4"/>
              </a:rPr>
              <a:t>www.blogs.shu.ac.uk/steer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660033"/>
                </a:solidFill>
              </a:rPr>
              <a:t>@</a:t>
            </a:r>
            <a:r>
              <a:rPr lang="en-GB" sz="2000" dirty="0" err="1">
                <a:solidFill>
                  <a:srgbClr val="660033"/>
                </a:solidFill>
              </a:rPr>
              <a:t>SHU_StEER</a:t>
            </a:r>
            <a:br>
              <a:rPr lang="en-GB" sz="2000" dirty="0">
                <a:solidFill>
                  <a:srgbClr val="660033"/>
                </a:solidFill>
              </a:rPr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80" y="5995775"/>
            <a:ext cx="1787612" cy="3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593" y="3053283"/>
            <a:ext cx="9780814" cy="784199"/>
          </a:xfrm>
        </p:spPr>
        <p:txBody>
          <a:bodyPr>
            <a:noAutofit/>
          </a:bodyPr>
          <a:lstStyle/>
          <a:p>
            <a:r>
              <a:rPr lang="en-GB" dirty="0"/>
              <a:t>Gathering Together:</a:t>
            </a:r>
            <a:br>
              <a:rPr lang="en-GB" dirty="0"/>
            </a:br>
            <a:r>
              <a:rPr lang="en-GB" sz="3000" b="0" dirty="0">
                <a:latin typeface="Arial" panose="020B0604020202020204" pitchFamily="34" charset="0"/>
                <a:cs typeface="Arial" panose="020B0604020202020204" pitchFamily="34" charset="0"/>
              </a:rPr>
              <a:t>working alongside students in an evidence-critical environment</a:t>
            </a:r>
            <a:endParaRPr lang="en-US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7809"/>
            <a:ext cx="9144000" cy="569911"/>
          </a:xfrm>
        </p:spPr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Jill LeBihan</a:t>
            </a:r>
          </a:p>
          <a:p>
            <a:r>
              <a:rPr lang="en-US" dirty="0"/>
              <a:t>Sheffield Hallam University</a:t>
            </a:r>
          </a:p>
        </p:txBody>
      </p:sp>
    </p:spTree>
    <p:extLst>
      <p:ext uri="{BB962C8B-B14F-4D97-AF65-F5344CB8AC3E}">
        <p14:creationId xmlns:p14="http://schemas.microsoft.com/office/powerpoint/2010/main" val="63214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C2E2-2F6A-AE40-BDEE-EDE9E499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Michael Ondaatje, </a:t>
            </a:r>
            <a:r>
              <a:rPr lang="en-GB" i="1" dirty="0"/>
              <a:t>In The Skin of a Lion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388F-E1A4-8D4D-9DF0-399581B5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78" y="2207741"/>
            <a:ext cx="4734330" cy="29773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‘The first sentence of every novel should be: “Trust me, this will take time but there is order here, very faint, very human.” Meander if you want to get to town’ (1987, p.146).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984" y="1767960"/>
            <a:ext cx="29580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 and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session is about:</a:t>
            </a:r>
          </a:p>
          <a:p>
            <a:r>
              <a:rPr lang="en-GB" dirty="0"/>
              <a:t>Reflections on students working alongside staff</a:t>
            </a:r>
          </a:p>
          <a:p>
            <a:r>
              <a:rPr lang="en-GB" dirty="0"/>
              <a:t>A critical eye on what counts as data from the perspective of the humanities</a:t>
            </a:r>
          </a:p>
          <a:p>
            <a:r>
              <a:rPr lang="en-GB" dirty="0"/>
              <a:t>Thinking time</a:t>
            </a:r>
          </a:p>
        </p:txBody>
      </p:sp>
    </p:spTree>
    <p:extLst>
      <p:ext uri="{BB962C8B-B14F-4D97-AF65-F5344CB8AC3E}">
        <p14:creationId xmlns:p14="http://schemas.microsoft.com/office/powerpoint/2010/main" val="1387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May I ask why you are here today?</a:t>
            </a:r>
          </a:p>
          <a:p>
            <a:endParaRPr lang="en-GB" dirty="0"/>
          </a:p>
          <a:p>
            <a:r>
              <a:rPr lang="en-GB" dirty="0"/>
              <a:t>Do your replies count as auditable evidence of engagement?</a:t>
            </a:r>
          </a:p>
          <a:p>
            <a:r>
              <a:rPr lang="en-GB" dirty="0"/>
              <a:t>As ‘participant voice’? </a:t>
            </a:r>
          </a:p>
          <a:p>
            <a:r>
              <a:rPr lang="en-GB" dirty="0"/>
              <a:t>Compliance?</a:t>
            </a:r>
          </a:p>
          <a:p>
            <a:r>
              <a:rPr lang="en-GB" dirty="0"/>
              <a:t>Pity?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1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Staff, students and the rules of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personal tale from a teacher on the PG Certificate in Teaching and Learning in Higher Education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‘This is not data’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r>
              <a:rPr lang="en-GB" dirty="0"/>
              <a:t>Speaking from these places: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as practitioner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as teacher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out of the humanities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8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 for teaching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Teaching, alongside healing and governing, is an 'impossible profession'.</a:t>
            </a:r>
          </a:p>
          <a:p>
            <a:r>
              <a:rPr lang="en-GB" dirty="0"/>
              <a:t>We fall between Freud’s Scylla and Charybdis: we cannot allow complete liberty but repression causes damage. How can education ‘achieve the most and damage the least’? (Freud Standard Edition 22, p.149). </a:t>
            </a:r>
          </a:p>
          <a:p>
            <a:endParaRPr lang="en-GB" dirty="0"/>
          </a:p>
          <a:p>
            <a:r>
              <a:rPr lang="en-GB" dirty="0"/>
              <a:t>Stories and voices as data: genre (and the super-ego, and fear of management) influences what people can say.</a:t>
            </a:r>
          </a:p>
        </p:txBody>
      </p:sp>
    </p:spTree>
    <p:extLst>
      <p:ext uri="{BB962C8B-B14F-4D97-AF65-F5344CB8AC3E}">
        <p14:creationId xmlns:p14="http://schemas.microsoft.com/office/powerpoint/2010/main" val="331156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TEF narratives and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933303"/>
            <a:ext cx="10515600" cy="3251770"/>
          </a:xfrm>
        </p:spPr>
        <p:txBody>
          <a:bodyPr/>
          <a:lstStyle/>
          <a:p>
            <a:r>
              <a:rPr lang="en-GB" dirty="0"/>
              <a:t>The script as a constraint </a:t>
            </a:r>
          </a:p>
          <a:p>
            <a:r>
              <a:rPr lang="en-GB" dirty="0"/>
              <a:t>The script as an enabler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08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Students, colleagues and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7" y="2520400"/>
            <a:ext cx="10515600" cy="347283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100944" y="3938163"/>
            <a:ext cx="2535383" cy="1246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change agents</a:t>
            </a:r>
          </a:p>
        </p:txBody>
      </p:sp>
      <p:sp>
        <p:nvSpPr>
          <p:cNvPr id="5" name="Oval 4"/>
          <p:cNvSpPr/>
          <p:nvPr/>
        </p:nvSpPr>
        <p:spPr>
          <a:xfrm>
            <a:off x="7135091" y="4275254"/>
            <a:ext cx="2479964" cy="106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SALTS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91690" y="4365703"/>
            <a:ext cx="1620980" cy="10390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7" name="Teardrop 6"/>
          <p:cNvSpPr/>
          <p:nvPr/>
        </p:nvSpPr>
        <p:spPr>
          <a:xfrm>
            <a:off x="8689893" y="3467261"/>
            <a:ext cx="1850323" cy="1177636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colleagues</a:t>
            </a:r>
          </a:p>
        </p:txBody>
      </p:sp>
      <p:sp>
        <p:nvSpPr>
          <p:cNvPr id="8" name="Trapezoid 7"/>
          <p:cNvSpPr/>
          <p:nvPr/>
        </p:nvSpPr>
        <p:spPr>
          <a:xfrm>
            <a:off x="7135091" y="2937164"/>
            <a:ext cx="1849582" cy="1216152"/>
          </a:xfrm>
          <a:prstGeom prst="trapezoi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mentors</a:t>
            </a:r>
          </a:p>
        </p:txBody>
      </p:sp>
      <p:sp>
        <p:nvSpPr>
          <p:cNvPr id="9" name="Teardrop 8"/>
          <p:cNvSpPr/>
          <p:nvPr/>
        </p:nvSpPr>
        <p:spPr>
          <a:xfrm>
            <a:off x="3519054" y="2717073"/>
            <a:ext cx="2524620" cy="1411581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ambassadors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1427017" y="2082050"/>
            <a:ext cx="2563091" cy="221672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peer educators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4978" y="1522637"/>
            <a:ext cx="9590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Does your institution have a 'branded' students-as-partners scheme?</a:t>
            </a:r>
          </a:p>
        </p:txBody>
      </p:sp>
    </p:spTree>
    <p:extLst>
      <p:ext uri="{BB962C8B-B14F-4D97-AF65-F5344CB8AC3E}">
        <p14:creationId xmlns:p14="http://schemas.microsoft.com/office/powerpoint/2010/main" val="38454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ET 2017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AA"/>
      </a:accent1>
      <a:accent2>
        <a:srgbClr val="9F1C63"/>
      </a:accent2>
      <a:accent3>
        <a:srgbClr val="1194A4"/>
      </a:accent3>
      <a:accent4>
        <a:srgbClr val="DADADA"/>
      </a:accent4>
      <a:accent5>
        <a:srgbClr val="57575B"/>
      </a:accent5>
      <a:accent6>
        <a:srgbClr val="70AD47"/>
      </a:accent6>
      <a:hlink>
        <a:srgbClr val="0563C1"/>
      </a:hlink>
      <a:folHlink>
        <a:srgbClr val="6F19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7457B3E-CA29-A043-96FE-FC4D558B512C}" vid="{7EA045D7-D39B-2A46-9E9D-042702A814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EBAE72CA8AF4B949A6E65B23B791E" ma:contentTypeVersion="8" ma:contentTypeDescription="Create a new document." ma:contentTypeScope="" ma:versionID="70a51c697a46432b33f5d89256317110">
  <xsd:schema xmlns:xsd="http://www.w3.org/2001/XMLSchema" xmlns:xs="http://www.w3.org/2001/XMLSchema" xmlns:p="http://schemas.microsoft.com/office/2006/metadata/properties" xmlns:ns2="c588baf4-6400-40de-9abf-7aeb1a842dc2" xmlns:ns3="58b357d8-2c77-4987-8ced-055a45f54fe6" targetNamespace="http://schemas.microsoft.com/office/2006/metadata/properties" ma:root="true" ma:fieldsID="41edb99072bd606c034de5641384bf73" ns2:_="" ns3:_="">
    <xsd:import namespace="c588baf4-6400-40de-9abf-7aeb1a842dc2"/>
    <xsd:import namespace="58b357d8-2c77-4987-8ced-055a45f54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8baf4-6400-40de-9abf-7aeb1a842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357d8-2c77-4987-8ced-055a45f54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D36A73-EC22-4554-8040-57CB47D99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2126C5-EFD3-4261-8F9D-F9F9E51FEA6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58b357d8-2c77-4987-8ced-055a45f54fe6"/>
    <ds:schemaRef ds:uri="http://schemas.microsoft.com/office/infopath/2007/PartnerControls"/>
    <ds:schemaRef ds:uri="http://purl.org/dc/dcmitype/"/>
    <ds:schemaRef ds:uri="c588baf4-6400-40de-9abf-7aeb1a842dc2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F8A6B3-81E1-47EA-8DFB-22F9084F3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8baf4-6400-40de-9abf-7aeb1a842dc2"/>
    <ds:schemaRef ds:uri="58b357d8-2c77-4987-8ced-055a45f54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2234</TotalTime>
  <Words>672</Words>
  <Application>Microsoft Office PowerPoint</Application>
  <PresentationFormat>Widescreen</PresentationFormat>
  <Paragraphs>103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Courier New</vt:lpstr>
      <vt:lpstr>Times New Roman</vt:lpstr>
      <vt:lpstr>Office Theme</vt:lpstr>
      <vt:lpstr>Evidence for Enhancement: Improving the Student Experience</vt:lpstr>
      <vt:lpstr>Gathering Together: working alongside students in an evidence-critical environment</vt:lpstr>
      <vt:lpstr>Michael Ondaatje, In The Skin of a Lion</vt:lpstr>
      <vt:lpstr>Introductions and Explanations</vt:lpstr>
      <vt:lpstr>Some questions</vt:lpstr>
      <vt:lpstr>Staff, students and the rules of engagement</vt:lpstr>
      <vt:lpstr>Evidence for teaching quality</vt:lpstr>
      <vt:lpstr>TEF narratives and engagement</vt:lpstr>
      <vt:lpstr>Students, colleagues and volunteers</vt:lpstr>
      <vt:lpstr>Against engagement</vt:lpstr>
      <vt:lpstr> </vt:lpstr>
      <vt:lpstr>Case Study: Student Peer Educators</vt:lpstr>
      <vt:lpstr>The Slow Professor</vt:lpstr>
      <vt:lpstr>Representations of Teaching and Learning</vt:lpstr>
      <vt:lpstr>Implications</vt:lpstr>
      <vt:lpstr>Michael Ondaatje, In The Skin of a Lion</vt:lpstr>
      <vt:lpstr>References</vt:lpstr>
      <vt:lpstr>Evidence for Enhancement: working alongside students in an evidence-critical environment  j.lebihan@shu.ac.uk @drlb66    www.blogs.shu.ac.uk/steer  @SHU_StEER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Enhancement: Improving the  Student Experience</dc:title>
  <dc:creator>Sheffield Hallam University</dc:creator>
  <cp:keywords>Dr Jill LeBihan</cp:keywords>
  <cp:lastModifiedBy>Vicky Sollars</cp:lastModifiedBy>
  <cp:revision>46</cp:revision>
  <dcterms:created xsi:type="dcterms:W3CDTF">2018-07-25T13:23:08Z</dcterms:created>
  <dcterms:modified xsi:type="dcterms:W3CDTF">2019-01-25T10:38:12Z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0x010100654EBAE72CA8AF4B949A6E65B23B791E</vt:lpwstr>
  </property>
</Properties>
</file>